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58" r:id="rId5"/>
    <p:sldId id="259" r:id="rId6"/>
    <p:sldId id="265" r:id="rId7"/>
    <p:sldId id="257" r:id="rId8"/>
    <p:sldId id="256" r:id="rId9"/>
    <p:sldId id="261" r:id="rId10"/>
    <p:sldId id="266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1248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CCFF99"/>
            </a:gs>
            <a:gs pos="100000">
              <a:srgbClr val="33CC33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270586566_grass-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9" name="Picture 3" descr="dd8de1e910f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4727575"/>
            <a:ext cx="2268538" cy="2130425"/>
          </a:xfrm>
          <a:prstGeom prst="rect">
            <a:avLst/>
          </a:prstGeom>
          <a:noFill/>
        </p:spPr>
      </p:pic>
      <p:pic>
        <p:nvPicPr>
          <p:cNvPr id="4100" name="Picture 4" descr="dd8de1e910f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77050" y="4729163"/>
            <a:ext cx="2266950" cy="2128837"/>
          </a:xfrm>
          <a:prstGeom prst="rect">
            <a:avLst/>
          </a:prstGeom>
          <a:noFill/>
        </p:spPr>
      </p:pic>
      <p:pic>
        <p:nvPicPr>
          <p:cNvPr id="4101" name="Picture 5" descr="dd8de1e910f0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0" y="0"/>
            <a:ext cx="2051050" cy="1925638"/>
          </a:xfrm>
          <a:prstGeom prst="rect">
            <a:avLst/>
          </a:prstGeom>
          <a:noFill/>
        </p:spPr>
      </p:pic>
      <p:pic>
        <p:nvPicPr>
          <p:cNvPr id="4102" name="Picture 6" descr="bae038fc83c1"/>
          <p:cNvPicPr>
            <a:picLocks noChangeAspect="1" noChangeArrowheads="1"/>
          </p:cNvPicPr>
          <p:nvPr/>
        </p:nvPicPr>
        <p:blipFill>
          <a:blip r:embed="rId17" cstate="print"/>
          <a:srcRect t="41019" r="59990" b="3944"/>
          <a:stretch>
            <a:fillRect/>
          </a:stretch>
        </p:blipFill>
        <p:spPr bwMode="auto">
          <a:xfrm>
            <a:off x="1476375" y="5229225"/>
            <a:ext cx="1166813" cy="1295400"/>
          </a:xfrm>
          <a:prstGeom prst="rect">
            <a:avLst/>
          </a:prstGeom>
          <a:noFill/>
        </p:spPr>
      </p:pic>
      <p:pic>
        <p:nvPicPr>
          <p:cNvPr id="4103" name="Picture 7" descr="bae038fc83c1"/>
          <p:cNvPicPr>
            <a:picLocks noChangeAspect="1" noChangeArrowheads="1"/>
          </p:cNvPicPr>
          <p:nvPr/>
        </p:nvPicPr>
        <p:blipFill>
          <a:blip r:embed="rId18" cstate="print"/>
          <a:srcRect r="59990"/>
          <a:stretch>
            <a:fillRect/>
          </a:stretch>
        </p:blipFill>
        <p:spPr bwMode="auto">
          <a:xfrm>
            <a:off x="7847013" y="1060450"/>
            <a:ext cx="1296987" cy="2616200"/>
          </a:xfrm>
          <a:prstGeom prst="rect">
            <a:avLst/>
          </a:prstGeom>
          <a:noFill/>
        </p:spPr>
      </p:pic>
      <p:pic>
        <p:nvPicPr>
          <p:cNvPr id="4104" name="Picture 8" descr="bae038fc83c1"/>
          <p:cNvPicPr>
            <a:picLocks noChangeAspect="1" noChangeArrowheads="1"/>
          </p:cNvPicPr>
          <p:nvPr/>
        </p:nvPicPr>
        <p:blipFill>
          <a:blip r:embed="rId18" cstate="print"/>
          <a:srcRect t="41019" r="59990" b="3944"/>
          <a:stretch>
            <a:fillRect/>
          </a:stretch>
        </p:blipFill>
        <p:spPr bwMode="auto">
          <a:xfrm>
            <a:off x="1835150" y="260350"/>
            <a:ext cx="1296988" cy="1439863"/>
          </a:xfrm>
          <a:prstGeom prst="rect">
            <a:avLst/>
          </a:prstGeom>
          <a:noFill/>
        </p:spPr>
      </p:pic>
      <p:pic>
        <p:nvPicPr>
          <p:cNvPr id="4105" name="Picture 9" descr="tcvet75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8263" y="0"/>
            <a:ext cx="1006475" cy="1068388"/>
          </a:xfrm>
          <a:prstGeom prst="rect">
            <a:avLst/>
          </a:prstGeom>
          <a:noFill/>
        </p:spPr>
      </p:pic>
      <p:pic>
        <p:nvPicPr>
          <p:cNvPr id="4106" name="Picture 10" descr="tcvet75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779282">
            <a:off x="-794" y="2277269"/>
            <a:ext cx="1006475" cy="1068388"/>
          </a:xfrm>
          <a:prstGeom prst="rect">
            <a:avLst/>
          </a:prstGeom>
          <a:noFill/>
        </p:spPr>
      </p:pic>
      <p:pic>
        <p:nvPicPr>
          <p:cNvPr id="4107" name="Picture 11" descr="tcvet75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463" y="5589588"/>
            <a:ext cx="1006475" cy="1068387"/>
          </a:xfrm>
          <a:prstGeom prst="rect">
            <a:avLst/>
          </a:prstGeom>
          <a:noFill/>
        </p:spPr>
      </p:pic>
      <p:pic>
        <p:nvPicPr>
          <p:cNvPr id="4108" name="Picture 12" descr="tcvet75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3673185">
            <a:off x="6547644" y="229394"/>
            <a:ext cx="1006475" cy="1068387"/>
          </a:xfrm>
          <a:prstGeom prst="rect">
            <a:avLst/>
          </a:prstGeom>
          <a:noFill/>
        </p:spPr>
      </p:pic>
      <p:pic>
        <p:nvPicPr>
          <p:cNvPr id="4109" name="Picture 13" descr="dd8de1e910f0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732588" y="0"/>
            <a:ext cx="2411412" cy="2263775"/>
          </a:xfrm>
          <a:prstGeom prst="rect">
            <a:avLst/>
          </a:prstGeom>
          <a:noFill/>
        </p:spPr>
      </p:pic>
      <p:pic>
        <p:nvPicPr>
          <p:cNvPr id="4110" name="Picture 14" descr="1293027995647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15747" r="72017" b="66646"/>
          <a:stretch>
            <a:fillRect/>
          </a:stretch>
        </p:blipFill>
        <p:spPr bwMode="auto">
          <a:xfrm>
            <a:off x="7667625" y="3644900"/>
            <a:ext cx="1223963" cy="1108075"/>
          </a:xfrm>
          <a:prstGeom prst="rect">
            <a:avLst/>
          </a:prstGeom>
          <a:noFill/>
        </p:spPr>
      </p:pic>
      <p:pic>
        <p:nvPicPr>
          <p:cNvPr id="4111" name="Picture 15" descr="1293027995647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</a:blip>
          <a:srcRect l="34656" r="38683" b="85172"/>
          <a:stretch>
            <a:fillRect/>
          </a:stretch>
        </p:blipFill>
        <p:spPr bwMode="auto">
          <a:xfrm>
            <a:off x="3348038" y="0"/>
            <a:ext cx="1223962" cy="979488"/>
          </a:xfrm>
          <a:prstGeom prst="rect">
            <a:avLst/>
          </a:prstGeom>
          <a:noFill/>
        </p:spPr>
      </p:pic>
      <p:pic>
        <p:nvPicPr>
          <p:cNvPr id="4112" name="Picture 16" descr="1293027995647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68565" r="73340" b="12909"/>
          <a:stretch>
            <a:fillRect/>
          </a:stretch>
        </p:blipFill>
        <p:spPr bwMode="auto">
          <a:xfrm>
            <a:off x="7777163" y="188913"/>
            <a:ext cx="1366837" cy="1366837"/>
          </a:xfrm>
          <a:prstGeom prst="rect">
            <a:avLst/>
          </a:prstGeom>
          <a:noFill/>
        </p:spPr>
      </p:pic>
      <p:pic>
        <p:nvPicPr>
          <p:cNvPr id="4113" name="Picture 17" descr="1293027995647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</a:blip>
          <a:srcRect l="34656" r="38683" b="85172"/>
          <a:stretch>
            <a:fillRect/>
          </a:stretch>
        </p:blipFill>
        <p:spPr bwMode="auto">
          <a:xfrm>
            <a:off x="3419475" y="5878513"/>
            <a:ext cx="1223963" cy="979487"/>
          </a:xfrm>
          <a:prstGeom prst="rect">
            <a:avLst/>
          </a:prstGeom>
          <a:noFill/>
        </p:spPr>
      </p:pic>
      <p:pic>
        <p:nvPicPr>
          <p:cNvPr id="4114" name="Picture 18" descr="1293027995647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68565" r="73340" b="12909"/>
          <a:stretch>
            <a:fillRect/>
          </a:stretch>
        </p:blipFill>
        <p:spPr bwMode="auto">
          <a:xfrm>
            <a:off x="323850" y="3284538"/>
            <a:ext cx="1366838" cy="1366837"/>
          </a:xfrm>
          <a:prstGeom prst="rect">
            <a:avLst/>
          </a:prstGeom>
          <a:noFill/>
        </p:spPr>
      </p:pic>
      <p:pic>
        <p:nvPicPr>
          <p:cNvPr id="4115" name="Picture 19" descr="tcvet75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5963" y="5789613"/>
            <a:ext cx="1006475" cy="1068387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gif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hyperlink" Target="http://g-flora.ru/PIC/13855.jpg" TargetMode="External"/><Relationship Id="rId9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wmf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6.bin"/><Relationship Id="rId2" Type="http://schemas.openxmlformats.org/officeDocument/2006/relationships/audio" Target="../media/audio1.wav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2.wmf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38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1.bin"/><Relationship Id="rId14" Type="http://schemas.openxmlformats.org/officeDocument/2006/relationships/image" Target="../media/image4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1520" y="260648"/>
            <a:ext cx="861487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Комнатные растения – друзья человека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7" descr="полив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1928802"/>
            <a:ext cx="3816350" cy="279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рыхление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0F1F5"/>
              </a:clrFrom>
              <a:clrTo>
                <a:srgbClr val="F0F1F5">
                  <a:alpha val="0"/>
                </a:srgbClr>
              </a:clrTo>
            </a:clrChange>
            <a:lum bright="-12000"/>
          </a:blip>
          <a:srcRect l="6073" r="4858"/>
          <a:stretch>
            <a:fillRect/>
          </a:stretch>
        </p:blipFill>
        <p:spPr bwMode="auto">
          <a:xfrm>
            <a:off x="4429124" y="1857364"/>
            <a:ext cx="2819400" cy="30241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77">
        <p:split orient="vert"/>
      </p:transition>
    </mc:Choice>
    <mc:Fallback>
      <p:transition spd="slow" advTm="447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76672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Цветы и комнатные растения поднимают человеку настроение. Мы не можем каждый день бывать в лесу, на природе.</a:t>
            </a:r>
          </a:p>
          <a:p>
            <a:r>
              <a:rPr lang="ru-RU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У нас нет для этого столько свободного времени, сколько хотелось бы.</a:t>
            </a:r>
          </a:p>
          <a:p>
            <a:r>
              <a:rPr lang="ru-RU" dirty="0" smtClean="0">
                <a:ln w="18415" cmpd="sng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Поэтому комнатные растения помогают нам общаться с природой не выходя из дома!</a:t>
            </a:r>
            <a:endParaRPr lang="ru-RU" dirty="0">
              <a:ln w="18415" cmpd="sng">
                <a:solidFill>
                  <a:srgbClr val="00B0F0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204864"/>
            <a:ext cx="4032448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2428868"/>
            <a:ext cx="2949457" cy="3932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000760" y="1928802"/>
            <a:ext cx="141565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ДОМА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5517232"/>
            <a:ext cx="2600838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 ПРИРОДЕ</a:t>
            </a:r>
            <a:endParaRPr lang="ru-RU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22043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44096" y="2967335"/>
            <a:ext cx="22558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КОНЕЦ</a:t>
            </a:r>
            <a:endParaRPr lang="ru-RU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1762">
        <p14:reveal/>
      </p:transition>
    </mc:Choice>
    <mc:Fallback>
      <p:transition spd="slow" advTm="1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Program Files\Microsoft Office\MEDIA\CAGCAT10\j0297551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420888"/>
            <a:ext cx="2757801" cy="4207388"/>
          </a:xfrm>
          <a:prstGeom prst="rect">
            <a:avLst/>
          </a:prstGeom>
          <a:noFill/>
        </p:spPr>
      </p:pic>
      <p:sp>
        <p:nvSpPr>
          <p:cNvPr id="7" name="Выноска-облако 6"/>
          <p:cNvSpPr/>
          <p:nvPr/>
        </p:nvSpPr>
        <p:spPr>
          <a:xfrm>
            <a:off x="2786050" y="214290"/>
            <a:ext cx="5256584" cy="3384376"/>
          </a:xfrm>
          <a:prstGeom prst="cloudCallout">
            <a:avLst>
              <a:gd name="adj1" fmla="val -62887"/>
              <a:gd name="adj2" fmla="val 4765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44008" y="908720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Очищают воздух,</a:t>
            </a:r>
          </a:p>
          <a:p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Создают уют,</a:t>
            </a:r>
          </a:p>
          <a:p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На окнах зеленеют</a:t>
            </a:r>
          </a:p>
          <a:p>
            <a:r>
              <a:rPr lang="ru-RU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И круглый год цветут!</a:t>
            </a:r>
            <a:endParaRPr lang="ru-RU" sz="24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8" descr="boy-a.gif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0694" y="4286256"/>
            <a:ext cx="2057371" cy="230425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500694" y="3857628"/>
            <a:ext cx="6492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ru-RU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215074" y="3357562"/>
            <a:ext cx="6480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ru-RU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929454" y="3786190"/>
            <a:ext cx="64807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ru-RU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4" name="Управляющая кнопка: сведения 13">
            <a:hlinkClick r:id="" action="ppaction://hlinkshowjump?jump=nextslide" highlightClick="1"/>
          </p:cNvPr>
          <p:cNvSpPr/>
          <p:nvPr/>
        </p:nvSpPr>
        <p:spPr>
          <a:xfrm>
            <a:off x="7956376" y="5589240"/>
            <a:ext cx="864096" cy="936104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5804">
        <p:dissolve/>
      </p:transition>
    </mc:Choice>
    <mc:Fallback>
      <p:transition spd="slow" advTm="15804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boy-a.gif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32" y="1844824"/>
            <a:ext cx="3312368" cy="3709852"/>
          </a:xfrm>
          <a:prstGeom prst="rect">
            <a:avLst/>
          </a:prstGeom>
        </p:spPr>
      </p:pic>
      <p:pic>
        <p:nvPicPr>
          <p:cNvPr id="3" name="Picture 2" descr="http://h-flower.ru/photos/fullsize/_________________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476672"/>
            <a:ext cx="2720299" cy="2520280"/>
          </a:xfrm>
          <a:prstGeom prst="rect">
            <a:avLst/>
          </a:prstGeom>
          <a:noFill/>
        </p:spPr>
      </p:pic>
      <p:pic>
        <p:nvPicPr>
          <p:cNvPr id="4" name="Picture 2" descr="Картинка 31 из 484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0"/>
            <a:ext cx="2355727" cy="3140968"/>
          </a:xfrm>
          <a:prstGeom prst="rect">
            <a:avLst/>
          </a:prstGeom>
          <a:noFill/>
        </p:spPr>
      </p:pic>
      <p:pic>
        <p:nvPicPr>
          <p:cNvPr id="5" name="Picture 6" descr="Картинка 71 из 484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2708920"/>
            <a:ext cx="2584891" cy="2088232"/>
          </a:xfrm>
          <a:prstGeom prst="rect">
            <a:avLst/>
          </a:prstGeom>
          <a:noFill/>
        </p:spPr>
      </p:pic>
      <p:pic>
        <p:nvPicPr>
          <p:cNvPr id="6" name="Picture 2" descr="Картинка 40 из 1918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FFB"/>
              </a:clrFrom>
              <a:clrTo>
                <a:srgbClr val="FEFF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3264" y="2060848"/>
            <a:ext cx="3040736" cy="3040736"/>
          </a:xfrm>
          <a:prstGeom prst="rect">
            <a:avLst/>
          </a:prstGeom>
          <a:noFill/>
        </p:spPr>
      </p:pic>
      <p:pic>
        <p:nvPicPr>
          <p:cNvPr id="7" name="Picture 4" descr="Картинка 24 из 2347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188640"/>
            <a:ext cx="1372400" cy="188018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0" y="5429264"/>
            <a:ext cx="9144000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ЭТО КОМНАТНЫЕ РАСТЕНИЯ!</a:t>
            </a:r>
            <a:endParaRPr lang="ru-RU" sz="4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115">
        <p:circle/>
      </p:transition>
    </mc:Choice>
    <mc:Fallback>
      <p:transition spd="slow" advTm="6115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Картинка 69 из 12233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7422" y="428604"/>
            <a:ext cx="2318928" cy="2214578"/>
          </a:xfrm>
          <a:prstGeom prst="rect">
            <a:avLst/>
          </a:prstGeom>
          <a:noFill/>
        </p:spPr>
      </p:pic>
      <p:sp>
        <p:nvSpPr>
          <p:cNvPr id="5" name="Выноска-облако 4"/>
          <p:cNvSpPr/>
          <p:nvPr/>
        </p:nvSpPr>
        <p:spPr>
          <a:xfrm>
            <a:off x="3857620" y="1214422"/>
            <a:ext cx="4608512" cy="2736304"/>
          </a:xfrm>
          <a:prstGeom prst="cloudCallout">
            <a:avLst>
              <a:gd name="adj1" fmla="val 15647"/>
              <a:gd name="adj2" fmla="val 7603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Посмотрите! На подоконнике в комнате могут расти самые разные цветы и растения!</a:t>
            </a:r>
            <a:endParaRPr lang="ru-RU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026" name="Picture 2" descr="Картинка 55 из 1223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58" y="2071678"/>
            <a:ext cx="3810000" cy="3781426"/>
          </a:xfrm>
          <a:prstGeom prst="rect">
            <a:avLst/>
          </a:prstGeom>
          <a:noFill/>
        </p:spPr>
      </p:pic>
      <p:pic>
        <p:nvPicPr>
          <p:cNvPr id="1028" name="Picture 4" descr="Картинка 69 из 12233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736" y="1643050"/>
            <a:ext cx="2000264" cy="1534489"/>
          </a:xfrm>
          <a:prstGeom prst="rect">
            <a:avLst/>
          </a:prstGeom>
          <a:noFill/>
        </p:spPr>
      </p:pic>
      <p:pic>
        <p:nvPicPr>
          <p:cNvPr id="1032" name="Picture 8" descr="Картинка 69 из 1223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5984" y="2857496"/>
            <a:ext cx="2143140" cy="2666992"/>
          </a:xfrm>
          <a:prstGeom prst="rect">
            <a:avLst/>
          </a:prstGeom>
          <a:noFill/>
        </p:spPr>
      </p:pic>
      <p:pic>
        <p:nvPicPr>
          <p:cNvPr id="1034" name="Picture 10" descr="Картинка 69 из 12233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43372" y="3786190"/>
            <a:ext cx="1500198" cy="1734333"/>
          </a:xfrm>
          <a:prstGeom prst="rect">
            <a:avLst/>
          </a:prstGeom>
          <a:noFill/>
        </p:spPr>
      </p:pic>
      <p:pic>
        <p:nvPicPr>
          <p:cNvPr id="1036" name="Picture 12" descr="Картинка 69 из 12233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571480"/>
            <a:ext cx="1963304" cy="1443029"/>
          </a:xfrm>
          <a:prstGeom prst="rect">
            <a:avLst/>
          </a:prstGeom>
          <a:noFill/>
        </p:spPr>
      </p:pic>
      <p:pic>
        <p:nvPicPr>
          <p:cNvPr id="11" name="Рисунок 10" descr="Cartoon-Clipart-Free-14.gif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2198" y="3952875"/>
            <a:ext cx="3371850" cy="2905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9765">
        <p14:flash/>
      </p:transition>
    </mc:Choice>
    <mc:Fallback>
      <p:transition spd="slow" advTm="97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14290"/>
            <a:ext cx="8678768" cy="184655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ЗАЧЕМ ЧЕЛОВЕКУ КОМНАТНЫЕ РАСТЕНИЯ?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85720" y="3500438"/>
            <a:ext cx="60007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Arial" pitchFamily="34" charset="0"/>
                <a:cs typeface="Times New Roman" pitchFamily="18" charset="0"/>
              </a:rPr>
              <a:t>Эти зеленые питомцы отблагодарят вас чистым воздухом, красивыми цветами, листвой, а некоторые даже и плодами, если вы будете за ними тщательно следить и ухаживать.</a:t>
            </a:r>
            <a:r>
              <a:rPr lang="ru-RU" sz="4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endParaRPr lang="ru-RU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2071678"/>
            <a:ext cx="86439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indent="11113" algn="just">
              <a:buNone/>
            </a:pPr>
            <a:r>
              <a:rPr lang="ru-RU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Arial" pitchFamily="34" charset="0"/>
                <a:cs typeface="Times New Roman" pitchFamily="18" charset="0"/>
              </a:rPr>
              <a:t>Растения - это самое естественное украшение помещения. За ними нужен постоянный и индивидуальный уход. </a:t>
            </a:r>
            <a:endParaRPr lang="ru-RU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1026" name="Picture 2" descr="D:\Людмила\КРУЖОК  КОМНАТНОЕ ЦВЕТОВОДСТВО\размножение растений\отпрысками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3356992"/>
            <a:ext cx="2957314" cy="248414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193">
        <p:split orient="vert"/>
      </p:transition>
    </mc:Choice>
    <mc:Fallback>
      <p:transition spd="slow" advTm="2619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Растения – целители и врачеватели</a:t>
            </a:r>
            <a:endParaRPr lang="ru-RU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988840"/>
            <a:ext cx="4464496" cy="43924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rgbClr val="00FF00"/>
                </a:solidFill>
              </a:rPr>
              <a:t>	</a:t>
            </a:r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Растения помогают человеку быть здоровым. Даже дома на окошке можно создать целую аптеку!</a:t>
            </a:r>
            <a:endParaRPr lang="ru-RU" dirty="0">
              <a:ln>
                <a:solidFill>
                  <a:schemeClr val="tx1"/>
                </a:solidFill>
              </a:ln>
              <a:solidFill>
                <a:srgbClr val="00FF00"/>
              </a:solidFill>
            </a:endParaRPr>
          </a:p>
        </p:txBody>
      </p:sp>
      <p:pic>
        <p:nvPicPr>
          <p:cNvPr id="4" name="Рисунок 3" descr="1269621952_os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0562" y="3000372"/>
            <a:ext cx="2818016" cy="18940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4540">
        <p:circle/>
      </p:transition>
    </mc:Choice>
    <mc:Fallback>
      <p:transition spd="slow" advTm="1454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WordArt 5"/>
          <p:cNvSpPr>
            <a:spLocks noChangeArrowheads="1" noChangeShapeType="1" noTextEdit="1"/>
          </p:cNvSpPr>
          <p:nvPr/>
        </p:nvSpPr>
        <p:spPr bwMode="auto">
          <a:xfrm>
            <a:off x="684213" y="2636838"/>
            <a:ext cx="7704137" cy="11525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4800" kern="10" dirty="0">
                <a:ln w="9525">
                  <a:noFill/>
                  <a:round/>
                  <a:headEnd/>
                  <a:tailEnd/>
                </a:ln>
                <a:solidFill>
                  <a:srgbClr val="00FF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Аптека на окошке</a:t>
            </a:r>
          </a:p>
        </p:txBody>
      </p:sp>
      <p:pic>
        <p:nvPicPr>
          <p:cNvPr id="2062" name="imgb" descr="40855322_alo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581525"/>
            <a:ext cx="2051050" cy="2087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395288" y="4005263"/>
            <a:ext cx="2016125" cy="503237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Алоэ</a:t>
            </a:r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3348038" y="4005263"/>
            <a:ext cx="2376487" cy="503237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Эвкалипт</a:t>
            </a:r>
          </a:p>
        </p:txBody>
      </p:sp>
      <p:pic>
        <p:nvPicPr>
          <p:cNvPr id="2066" name="i-main-pic" descr="Картинка 7 из 975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588" y="4581525"/>
            <a:ext cx="1763712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6732588" y="4005263"/>
            <a:ext cx="1727200" cy="503237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Бегония</a:t>
            </a:r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323850" y="115888"/>
            <a:ext cx="2016125" cy="576262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Герань</a:t>
            </a:r>
          </a:p>
        </p:txBody>
      </p:sp>
      <p:pic>
        <p:nvPicPr>
          <p:cNvPr id="2070" name="imgb" descr="Hedera%20helix%207%20qCustoml%20d2j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6600" y="765175"/>
            <a:ext cx="2232025" cy="172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71" name="AutoShape 23"/>
          <p:cNvSpPr>
            <a:spLocks noChangeArrowheads="1"/>
          </p:cNvSpPr>
          <p:nvPr/>
        </p:nvSpPr>
        <p:spPr bwMode="auto">
          <a:xfrm>
            <a:off x="3276600" y="115888"/>
            <a:ext cx="2159000" cy="576262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Плющ</a:t>
            </a:r>
          </a:p>
        </p:txBody>
      </p:sp>
      <p:pic>
        <p:nvPicPr>
          <p:cNvPr id="2072" name="imgb" descr="228926d46f8c5b198a6721ac6a5011e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125" y="765175"/>
            <a:ext cx="1979613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73" name="AutoShape 25"/>
          <p:cNvSpPr>
            <a:spLocks noChangeArrowheads="1"/>
          </p:cNvSpPr>
          <p:nvPr/>
        </p:nvSpPr>
        <p:spPr bwMode="auto">
          <a:xfrm>
            <a:off x="6588125" y="115888"/>
            <a:ext cx="1944688" cy="576262"/>
          </a:xfrm>
          <a:prstGeom prst="flowChartAlternateProcess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sz="3600" dirty="0">
                <a:solidFill>
                  <a:srgbClr val="CC0000"/>
                </a:solidFill>
              </a:rPr>
              <a:t>Хвоя</a:t>
            </a:r>
          </a:p>
        </p:txBody>
      </p:sp>
      <p:pic>
        <p:nvPicPr>
          <p:cNvPr id="2074" name="Picture 26" descr="гер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850" y="765175"/>
            <a:ext cx="2087563" cy="172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75" name="Picture 27" descr="эвк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48038" y="4581525"/>
            <a:ext cx="2376487" cy="2087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</p:cSld>
  <p:clrMapOvr>
    <a:masterClrMapping/>
  </p:clrMapOvr>
  <p:transition advTm="21184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animBg="1"/>
      <p:bldP spid="2063" grpId="0" animBg="1"/>
      <p:bldP spid="2065" grpId="0" animBg="1"/>
      <p:bldP spid="2067" grpId="0" animBg="1"/>
      <p:bldP spid="2069" grpId="0" animBg="1"/>
      <p:bldP spid="2071" grpId="0" animBg="1"/>
      <p:bldP spid="20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Безимени-1.jpg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543" y="3356992"/>
            <a:ext cx="4104457" cy="3283806"/>
          </a:xfrm>
          <a:prstGeom prst="cloud">
            <a:avLst/>
          </a:prstGeom>
          <a:ln w="76200">
            <a:solidFill>
              <a:schemeClr val="tx1"/>
            </a:solidFill>
          </a:ln>
        </p:spPr>
      </p:pic>
      <p:pic>
        <p:nvPicPr>
          <p:cNvPr id="5" name="Рисунок 4" descr="Безимени-1.jpg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95535" y="261842"/>
            <a:ext cx="4163711" cy="3311174"/>
          </a:xfrm>
          <a:prstGeom prst="cloud">
            <a:avLst/>
          </a:prstGeom>
          <a:ln w="76200">
            <a:solidFill>
              <a:srgbClr val="00B0F0"/>
            </a:solidFill>
          </a:ln>
        </p:spPr>
      </p:pic>
      <p:pic>
        <p:nvPicPr>
          <p:cNvPr id="6" name="Рисунок 5" descr="Безимени-1.jp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 flipH="1">
            <a:off x="4644386" y="4725143"/>
            <a:ext cx="3791671" cy="1685719"/>
          </a:xfrm>
          <a:prstGeom prst="curvedDownArrow">
            <a:avLst>
              <a:gd name="adj1" fmla="val 25000"/>
              <a:gd name="adj2" fmla="val 47733"/>
              <a:gd name="adj3" fmla="val 29328"/>
            </a:avLst>
          </a:prstGeom>
          <a:ln w="76200">
            <a:solidFill>
              <a:schemeClr val="tx1"/>
            </a:solidFill>
          </a:ln>
        </p:spPr>
      </p:pic>
      <p:pic>
        <p:nvPicPr>
          <p:cNvPr id="7" name="Рисунок 6" descr="Безимени-1.jpg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V="1">
            <a:off x="4572000" y="332656"/>
            <a:ext cx="3791671" cy="1685719"/>
          </a:xfrm>
          <a:prstGeom prst="curvedDownArrow">
            <a:avLst>
              <a:gd name="adj1" fmla="val 25000"/>
              <a:gd name="adj2" fmla="val 47733"/>
              <a:gd name="adj3" fmla="val 29328"/>
            </a:avLst>
          </a:prstGeom>
          <a:ln w="76200">
            <a:solidFill>
              <a:srgbClr val="00B0F0"/>
            </a:solidFill>
          </a:ln>
        </p:spPr>
      </p:pic>
      <p:pic>
        <p:nvPicPr>
          <p:cNvPr id="10" name="Picture 7" descr="daffodil_0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420000" flipH="1">
            <a:off x="7020272" y="1484784"/>
            <a:ext cx="1951038" cy="3657600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143504" y="1857364"/>
            <a:ext cx="2786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Растения поглощают вредные газы и вещества и выделяют чистый кислород, которым мы дышим!</a:t>
            </a:r>
            <a:endParaRPr lang="ru-RU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15288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179512" y="1285860"/>
            <a:ext cx="4678240" cy="47089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Растения – легкие земли.</a:t>
            </a:r>
          </a:p>
          <a:p>
            <a:pPr algn="ctr">
              <a:spcBef>
                <a:spcPct val="50000"/>
              </a:spcBef>
            </a:pPr>
            <a:r>
              <a:rPr lang="ru-RU" sz="4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Питаясь растения насыщают воздух кислородом.</a:t>
            </a:r>
          </a:p>
        </p:txBody>
      </p:sp>
      <p:pic>
        <p:nvPicPr>
          <p:cNvPr id="51233" name="Picture 33" descr="MCj0193330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2205038"/>
            <a:ext cx="24145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6" descr="000803_1080_8808_vuvv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996952"/>
            <a:ext cx="2868613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8" name="Picture 8" descr="000803_1080_8767_vuvv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332656"/>
            <a:ext cx="2059526" cy="446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1" name="Picture 11" descr="000803_1080_8767_vuvv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4128" y="2348880"/>
            <a:ext cx="1976438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2" name="Picture 12" descr="MCj0193330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4208" y="476672"/>
            <a:ext cx="24145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3" name="Picture 13" descr="MCNA01006_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063" y="4648200"/>
            <a:ext cx="10874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4" name="Picture 14" descr="MCNA01006_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5976" y="4437112"/>
            <a:ext cx="108743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7" name="Picture 17" descr="MCNA00882_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1503">
            <a:off x="156999" y="4081039"/>
            <a:ext cx="2057537" cy="216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5" name="Object 25"/>
          <p:cNvGraphicFramePr>
            <a:graphicFrameLocks noChangeAspect="1"/>
          </p:cNvGraphicFramePr>
          <p:nvPr/>
        </p:nvGraphicFramePr>
        <p:xfrm>
          <a:off x="6948488" y="5826125"/>
          <a:ext cx="5826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orelDRAW" r:id="rId9" imgW="928800" imgH="1644120" progId="">
                  <p:embed/>
                </p:oleObj>
              </mc:Choice>
              <mc:Fallback>
                <p:oleObj name="CorelDRAW" r:id="rId9" imgW="928800" imgH="164412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826125"/>
                        <a:ext cx="5826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6" name="Object 26"/>
          <p:cNvGraphicFramePr>
            <a:graphicFrameLocks noChangeAspect="1"/>
          </p:cNvGraphicFramePr>
          <p:nvPr/>
        </p:nvGraphicFramePr>
        <p:xfrm>
          <a:off x="4211638" y="5734050"/>
          <a:ext cx="620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orelDRAW" r:id="rId11" imgW="924480" imgH="1231560" progId="">
                  <p:embed/>
                </p:oleObj>
              </mc:Choice>
              <mc:Fallback>
                <p:oleObj name="CorelDRAW" r:id="rId11" imgW="924480" imgH="123156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734050"/>
                        <a:ext cx="6207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7" name="Object 27"/>
          <p:cNvGraphicFramePr>
            <a:graphicFrameLocks noChangeAspect="1"/>
          </p:cNvGraphicFramePr>
          <p:nvPr/>
        </p:nvGraphicFramePr>
        <p:xfrm>
          <a:off x="5148263" y="5805488"/>
          <a:ext cx="7270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orelDRAW" r:id="rId13" imgW="1001880" imgH="1203840" progId="">
                  <p:embed/>
                </p:oleObj>
              </mc:Choice>
              <mc:Fallback>
                <p:oleObj name="CorelDRAW" r:id="rId13" imgW="1001880" imgH="1203840" progId="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805488"/>
                        <a:ext cx="727075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8" name="Object 28"/>
          <p:cNvGraphicFramePr>
            <a:graphicFrameLocks noChangeAspect="1"/>
          </p:cNvGraphicFramePr>
          <p:nvPr/>
        </p:nvGraphicFramePr>
        <p:xfrm>
          <a:off x="4932040" y="3573016"/>
          <a:ext cx="5826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CorelDRAW" r:id="rId15" imgW="928800" imgH="1644120" progId="">
                  <p:embed/>
                </p:oleObj>
              </mc:Choice>
              <mc:Fallback>
                <p:oleObj name="CorelDRAW" r:id="rId15" imgW="928800" imgH="164412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3573016"/>
                        <a:ext cx="5826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0" name="Object 30"/>
          <p:cNvGraphicFramePr>
            <a:graphicFrameLocks noChangeAspect="1"/>
          </p:cNvGraphicFramePr>
          <p:nvPr/>
        </p:nvGraphicFramePr>
        <p:xfrm>
          <a:off x="3923928" y="3212976"/>
          <a:ext cx="7270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CorelDRAW" r:id="rId16" imgW="1001880" imgH="1203840" progId="">
                  <p:embed/>
                </p:oleObj>
              </mc:Choice>
              <mc:Fallback>
                <p:oleObj name="CorelDRAW" r:id="rId16" imgW="1001880" imgH="1203840" progId="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3212976"/>
                        <a:ext cx="7270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32" name="Picture 32" descr="MCNA00882_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-5400000">
            <a:off x="6816726" y="4530725"/>
            <a:ext cx="2268537" cy="238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34" name="Object 34"/>
          <p:cNvGraphicFramePr>
            <a:graphicFrameLocks noChangeAspect="1"/>
          </p:cNvGraphicFramePr>
          <p:nvPr/>
        </p:nvGraphicFramePr>
        <p:xfrm>
          <a:off x="4283968" y="3861048"/>
          <a:ext cx="5826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CorelDRAW" r:id="rId17" imgW="928800" imgH="1644120" progId="">
                  <p:embed/>
                </p:oleObj>
              </mc:Choice>
              <mc:Fallback>
                <p:oleObj name="CorelDRAW" r:id="rId17" imgW="928800" imgH="1644120" progId="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3861048"/>
                        <a:ext cx="5826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~PP3766.WAV">
            <a:hlinkClick r:id="" action="ppaction://media"/>
          </p:cNvPr>
          <p:cNvPicPr>
            <a:picLocks noRot="1" noChangeAspect="1"/>
          </p:cNvPicPr>
          <p:nvPr>
            <a:wavAudioFile r:embed="rId2" name="~PP3766.WAV"/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5772">
    <p:randomBar dir="vert"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5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70" decel="100000"/>
                                        <p:tgtEl>
                                          <p:spTgt spid="51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770" decel="100000"/>
                                        <p:tgtEl>
                                          <p:spTgt spid="5122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3" dur="77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5" dur="77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7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70" decel="100000"/>
                                        <p:tgtEl>
                                          <p:spTgt spid="51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770" decel="100000"/>
                                        <p:tgtEl>
                                          <p:spTgt spid="5122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2" dur="77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4" dur="77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8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5.9|0.6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8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9|6.4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9|3.9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.4|7|2.9"/>
</p:tagLst>
</file>

<file path=ppt/theme/theme1.xml><?xml version="1.0" encoding="utf-8"?>
<a:theme xmlns:a="http://schemas.openxmlformats.org/drawingml/2006/main" name="скоро лето">
  <a:themeElements>
    <a:clrScheme name="скоро лето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коро лето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скоро лето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оро лето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оро лето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оро лето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оро лето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коро лето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коро лето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Скоро лето!</Template>
  <TotalTime>246</TotalTime>
  <Words>180</Words>
  <Application>Microsoft Office PowerPoint</Application>
  <PresentationFormat>Экран (4:3)</PresentationFormat>
  <Paragraphs>31</Paragraphs>
  <Slides>11</Slides>
  <Notes>0</Notes>
  <HiddenSlides>0</HiddenSlides>
  <MMClips>1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скоро лето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Растения – целители и врачеватели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Андрей</dc:creator>
  <cp:lastModifiedBy>Вовчик</cp:lastModifiedBy>
  <cp:revision>27</cp:revision>
  <dcterms:created xsi:type="dcterms:W3CDTF">2010-10-17T00:10:57Z</dcterms:created>
  <dcterms:modified xsi:type="dcterms:W3CDTF">2013-10-05T20:54:13Z</dcterms:modified>
</cp:coreProperties>
</file>